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B0604020202020204" charset="0"/>
      <p:regular r:id="rId29"/>
      <p:bold r:id="rId30"/>
      <p:italic r:id="rId31"/>
      <p:boldItalic r:id="rId32"/>
    </p:embeddedFont>
    <p:embeddedFont>
      <p:font typeface="Playfair Displ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8F1367-6DDC-4695-97BD-45EC1FB9AF91}">
  <a:tblStyle styleId="{F48F1367-6DDC-4695-97BD-45EC1FB9AF9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318" autoAdjust="0"/>
  </p:normalViewPr>
  <p:slideViewPr>
    <p:cSldViewPr snapToGrid="0">
      <p:cViewPr varScale="1">
        <p:scale>
          <a:sx n="115" d="100"/>
          <a:sy n="115" d="100"/>
        </p:scale>
        <p:origin x="149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bc.co.uk/food/cuisine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a65bd8fbc3_1_5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a65bd8fbc3_1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words_to_remove = ["tbsp", "roughly", "chopped", "tsp", "finely", "oz", "plus extra",</a:t>
            </a:r>
            <a:endParaRPr/>
          </a:p>
          <a:p>
            <a:pPr marL="0" lvl="0" indent="0" algn="l" rtl="0">
              <a:spcBef>
                <a:spcPts val="0"/>
              </a:spcBef>
              <a:spcAft>
                <a:spcPts val="0"/>
              </a:spcAft>
              <a:buNone/>
            </a:pPr>
            <a:r>
              <a:rPr lang="en"/>
              <a:t>                   "fresh", "freshly", "ground", "thinly", "sliced", "clove", "cut"]</a:t>
            </a:r>
            <a:endParaRPr/>
          </a:p>
          <a:p>
            <a:pPr marL="0" lvl="0" indent="0" algn="l" rtl="0">
              <a:spcBef>
                <a:spcPts val="0"/>
              </a:spcBef>
              <a:spcAft>
                <a:spcPts val="0"/>
              </a:spcAft>
              <a:buNone/>
            </a:pPr>
            <a:endParaRPr/>
          </a:p>
          <a:p>
            <a:pPr marL="0" lvl="0" indent="0" algn="l" rtl="0">
              <a:spcBef>
                <a:spcPts val="0"/>
              </a:spcBef>
              <a:spcAft>
                <a:spcPts val="0"/>
              </a:spcAft>
              <a:buNone/>
            </a:pPr>
            <a:r>
              <a:rPr lang="en"/>
              <a:t>And some measurement units: "kg", "lb", "cm", "ml", "mm"</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a65bd8fbc3_1_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a65bd8fbc3_1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65bd8fbc3_1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a65bd8fbc3_1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As can be seen, the cuisine classification is quite imbalanced with the highest number of recipes in British cuisine. This can be explained because the data has been scraped from a website in uk. The top player is followed by Italian, French, and Indian cuisines. The least represented cuisines are the Korean, South American, and Portuguese recipes. This expose a challenge to modeling a imbalanced dataset. A prediction will be more easily biased toward the dominant label: in this case British cuisine</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a65bd8fbc3_1_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a65bd8fbc3_1_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dk1"/>
                </a:solidFill>
                <a:highlight>
                  <a:srgbClr val="FFFFFF"/>
                </a:highlight>
              </a:rPr>
              <a:t>As expected, due to the dataset imbalance, most recipes are predicted as British cuisines.</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a65bd8fbc3_1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a65bd8fbc3_1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a65bd8fbc3_1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a65bd8fbc3_1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65bd8fbc3_1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65bd8fbc3_1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65bd8fbc3_1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65bd8fbc3_1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Forest model seems to only slightly improve with oversampling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65bd8fbc3_1_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a65bd8fbc3_1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 don’t like about Random Forest model performance is that it seems to score very high in dominant label like British and Indian but completely miss out on labels with less data like African, Irish, Pakistani, and Portuguese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65bd8fbc3_1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65bd8fbc3_1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83aa9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83aa9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Cuisine Classifier and How is it so relevant to business?</a:t>
            </a:r>
            <a:endParaRPr dirty="0"/>
          </a:p>
          <a:p>
            <a:pPr marL="0" lvl="0" indent="0" algn="l" rtl="0">
              <a:spcBef>
                <a:spcPts val="0"/>
              </a:spcBef>
              <a:spcAft>
                <a:spcPts val="0"/>
              </a:spcAft>
              <a:buNone/>
            </a:pPr>
            <a:r>
              <a:rPr lang="en" dirty="0"/>
              <a:t>In this project, from ingredients text I’ve used Natural Language Processing and Machine Learning to classify recipes into over 20 cuisines. Let’s think about ingredients as your shopping cart. With the global pandemic still raging in many parts of the world, more and more people are cooking at home. With many of them opting for buying grocery online and scanning their reward cards, businesses can collect a massive amount of data on what and how often their customers buy. By being able to connect what grocery customers often buy to their favorite cuisines, businesses can understand more about their customers, and hence tailor promotion information to their customers’ unique needs. I sometimes collect coles/woolies magazines for their beautiful images, but often find that many of their recipes are not practical for my family. Behind a cuisine is a culture. With Australia being a multicultural country, understanding more about customers’ cultural background via their shopping cart will add so much value to them. And as we all know, if customers are happier with us, they’ll shop more with us.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a65bd8fbc3_1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a65bd8fbc3_1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65bd8fbc3_1_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65bd8fbc3_1_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NB is much faster to train than SVC. The overall test accuracy score of NB is nearly 64%</a:t>
            </a:r>
            <a:r>
              <a:rPr lang="en" sz="1400" dirty="0">
                <a:solidFill>
                  <a:schemeClr val="dk1"/>
                </a:solidFill>
              </a:rPr>
              <a:t> vs approx 70% of the SVC model. NB seems to try very hard on every single classification, even the ones that have the least data points. It only misses out completely on Portuguese. As I’m not particularly interested in any specific cuisine, I’ll still go SVC for its overall performance score</a:t>
            </a:r>
            <a:endParaRPr sz="14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a65bd8fbc3_1_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a65bd8fbc3_1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K-fold cross validation basically split the original dataset into 10 folds and do the training 10 times with 10 combinations of train and test set. The average score of SVC model using uni gram is 69.4% vs. 67.6% of SVC model using uni and bi-grams. Hence I’ll choose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c6f83aa91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c6f83aa9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c6f83aa9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c6f83aa9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c6f83aa91_0_7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c6f83aa91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c6f83aa91_0_9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c6f83aa9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65bd8fbc3_1_5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65bd8fbc3_1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Google with their massive amount data </a:t>
            </a:r>
            <a:r>
              <a:rPr lang="en" sz="1400" dirty="0">
                <a:solidFill>
                  <a:srgbClr val="333333"/>
                </a:solidFill>
                <a:highlight>
                  <a:srgbClr val="FFFFFF"/>
                </a:highlight>
                <a:latin typeface="Times New Roman"/>
                <a:ea typeface="Times New Roman"/>
                <a:cs typeface="Times New Roman"/>
                <a:sym typeface="Times New Roman"/>
              </a:rPr>
              <a:t>provide off-the-shelf content classification models that can identify about 700 different categories of text.</a:t>
            </a:r>
            <a:endParaRPr dirty="0"/>
          </a:p>
          <a:p>
            <a:pPr marL="0" lvl="0" indent="0" algn="l" rtl="0">
              <a:spcBef>
                <a:spcPts val="0"/>
              </a:spcBef>
              <a:spcAft>
                <a:spcPts val="0"/>
              </a:spcAft>
              <a:buNone/>
            </a:pPr>
            <a:r>
              <a:rPr lang="en" sz="1400" dirty="0">
                <a:solidFill>
                  <a:srgbClr val="333333"/>
                </a:solidFill>
                <a:highlight>
                  <a:srgbClr val="FFFFFF"/>
                </a:highlight>
                <a:latin typeface="Times New Roman"/>
                <a:ea typeface="Times New Roman"/>
                <a:cs typeface="Times New Roman"/>
                <a:sym typeface="Times New Roman"/>
              </a:rPr>
              <a:t>Hence we might just use one of their existing Cloud Natural Language APIs to solve our text classification problem.</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a65bd8fbc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a65bd8fbc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project process is generally illustrated in this flow chart (from … → to …). The only step to be completed up to this stage is monitoring and model updating, which is a long-haul step. This involves collecting more data, play around more with existing and not-yet-tried models.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a65bd8fbc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a65bd8fb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is fully scrapped from </a:t>
            </a:r>
            <a:r>
              <a:rPr lang="en" u="sng">
                <a:solidFill>
                  <a:schemeClr val="hlink"/>
                </a:solidFill>
                <a:hlinkClick r:id="rId3"/>
              </a:rPr>
              <a:t>https://www.bbc.co.uk/food/cuisines</a:t>
            </a:r>
            <a:r>
              <a:rPr lang="en"/>
              <a:t> cuisine section. I’ve found this website is well-structured in cuisine classification and rich in recipe content. This is also the first time I’ve scraped a full dataset from a website. This exposes a challenge. Scraping ingredient texts and some images of nearly 5000 recipes took me several hours, not even taking into account time of try and error. To avoid the risk of losing data half way through for any reason, I decided to save the scraped results directly into a csv file, instead of in memory. Hence in a worst case scenario, I would have continued the scraping with whatever left off.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a65bd8fbc3_1_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a65bd8fbc3_1_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how a typical list of ingredients looks like.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65bd8fbc3_1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65bd8fbc3_1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65bd8fbc3_1_5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65bd8fbc3_1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65bd8fbc3_1_5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65bd8fbc3_1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92950" y="992700"/>
            <a:ext cx="3158100" cy="3158100"/>
          </a:xfrm>
          <a:prstGeom prst="rect">
            <a:avLst/>
          </a:prstGeom>
          <a:noFill/>
          <a:ln w="2857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096250" y="1627200"/>
            <a:ext cx="2951400" cy="1584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a:endParaRPr/>
          </a:p>
        </p:txBody>
      </p:sp>
      <p:sp>
        <p:nvSpPr>
          <p:cNvPr id="13" name="Google Shape;13;p2"/>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sz="1800" b="1">
                <a:solidFill>
                  <a:schemeClr val="lt1"/>
                </a:solidFill>
                <a:latin typeface="Playfair Display"/>
                <a:ea typeface="Playfair Display"/>
                <a:cs typeface="Playfair Display"/>
                <a:sym typeface="Playfair Display"/>
              </a:defRPr>
            </a:lvl9pPr>
          </a:lstStyle>
          <a:p>
            <a:endParaRPr/>
          </a:p>
        </p:txBody>
      </p:sp>
      <p:sp>
        <p:nvSpPr>
          <p:cNvPr id="14" name="Google Shape;14;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17" name="Google Shape;17;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37" name="Google Shape;37;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1" name="Google Shape;41;p9"/>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2766300" y="1627200"/>
            <a:ext cx="3615300" cy="158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Cuisine Classifier with NLP and ML</a:t>
            </a:r>
            <a:endParaRPr/>
          </a:p>
        </p:txBody>
      </p:sp>
      <p:sp>
        <p:nvSpPr>
          <p:cNvPr id="60" name="Google Shape;60;p13"/>
          <p:cNvSpPr txBox="1">
            <a:spLocks noGrp="1"/>
          </p:cNvSpPr>
          <p:nvPr>
            <p:ph type="subTitle" idx="1"/>
          </p:nvPr>
        </p:nvSpPr>
        <p:spPr>
          <a:xfrm>
            <a:off x="3096363" y="3266930"/>
            <a:ext cx="2951400" cy="70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By Tracey Ha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Cleaning and Pre-Processing</a:t>
            </a:r>
            <a:endParaRPr/>
          </a:p>
        </p:txBody>
      </p:sp>
      <p:pic>
        <p:nvPicPr>
          <p:cNvPr id="124" name="Google Shape;124;p22"/>
          <p:cNvPicPr preferRelativeResize="0"/>
          <p:nvPr/>
        </p:nvPicPr>
        <p:blipFill>
          <a:blip r:embed="rId3">
            <a:alphaModFix/>
          </a:blip>
          <a:stretch>
            <a:fillRect/>
          </a:stretch>
        </p:blipFill>
        <p:spPr>
          <a:xfrm>
            <a:off x="759875" y="1122500"/>
            <a:ext cx="6480000" cy="3776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 Engineering</a:t>
            </a:r>
            <a:endParaRPr/>
          </a:p>
        </p:txBody>
      </p:sp>
      <p:sp>
        <p:nvSpPr>
          <p:cNvPr id="130" name="Google Shape;130;p23"/>
          <p:cNvSpPr txBox="1">
            <a:spLocks noGrp="1"/>
          </p:cNvSpPr>
          <p:nvPr>
            <p:ph type="body" idx="1"/>
          </p:nvPr>
        </p:nvSpPr>
        <p:spPr>
          <a:xfrm>
            <a:off x="311700" y="1222775"/>
            <a:ext cx="8520600" cy="3141000"/>
          </a:xfrm>
          <a:prstGeom prst="rect">
            <a:avLst/>
          </a:prstGeom>
        </p:spPr>
        <p:txBody>
          <a:bodyPr spcFirstLastPara="1" wrap="square" lIns="91425" tIns="91425" rIns="91425" bIns="91425" anchor="t" anchorCtr="0">
            <a:noAutofit/>
          </a:bodyPr>
          <a:lstStyle/>
          <a:p>
            <a:pPr marL="914400" lvl="0" indent="-342900" algn="l" rtl="0">
              <a:lnSpc>
                <a:spcPct val="150000"/>
              </a:lnSpc>
              <a:spcBef>
                <a:spcPts val="1100"/>
              </a:spcBef>
              <a:spcAft>
                <a:spcPts val="0"/>
              </a:spcAft>
              <a:buSzPts val="1800"/>
              <a:buChar char="●"/>
            </a:pPr>
            <a:r>
              <a:rPr lang="en"/>
              <a:t>Uni-gram and bi-grams with TF-IDF</a:t>
            </a:r>
            <a:endParaRPr/>
          </a:p>
          <a:p>
            <a:pPr marL="914400" lvl="0" indent="-342900" algn="l" rtl="0">
              <a:lnSpc>
                <a:spcPct val="150000"/>
              </a:lnSpc>
              <a:spcBef>
                <a:spcPts val="0"/>
              </a:spcBef>
              <a:spcAft>
                <a:spcPts val="0"/>
              </a:spcAft>
              <a:buSzPts val="1800"/>
              <a:buChar char="●"/>
            </a:pPr>
            <a:r>
              <a:rPr lang="en"/>
              <a:t>Import “pickle” library to save a vectorized vocabulary</a:t>
            </a:r>
            <a:endParaRPr/>
          </a:p>
          <a:p>
            <a:pPr marL="914400" lvl="0" indent="-342900" algn="l" rtl="0">
              <a:lnSpc>
                <a:spcPct val="150000"/>
              </a:lnSpc>
              <a:spcBef>
                <a:spcPts val="0"/>
              </a:spcBef>
              <a:spcAft>
                <a:spcPts val="0"/>
              </a:spcAft>
              <a:buSzPts val="1800"/>
              <a:buChar char="●"/>
            </a:pPr>
            <a:r>
              <a:rPr lang="en"/>
              <a:t>Use the vectorized vocabulary to feed into the app.py</a:t>
            </a:r>
            <a:endParaRPr/>
          </a:p>
          <a:p>
            <a:pPr marL="914400" lvl="0" indent="-342900" algn="l" rtl="0">
              <a:lnSpc>
                <a:spcPct val="150000"/>
              </a:lnSpc>
              <a:spcBef>
                <a:spcPts val="0"/>
              </a:spcBef>
              <a:spcAft>
                <a:spcPts val="0"/>
              </a:spcAft>
              <a:buSzPts val="1800"/>
              <a:buChar char="●"/>
            </a:pPr>
            <a:r>
              <a:rPr lang="en"/>
              <a:t>Use “pickle” to load the vocabulary to fit and transform new text data</a:t>
            </a:r>
            <a:endParaRPr/>
          </a:p>
        </p:txBody>
      </p:sp>
      <p:pic>
        <p:nvPicPr>
          <p:cNvPr id="131" name="Google Shape;131;p23"/>
          <p:cNvPicPr preferRelativeResize="0"/>
          <p:nvPr/>
        </p:nvPicPr>
        <p:blipFill>
          <a:blip r:embed="rId3">
            <a:alphaModFix/>
          </a:blip>
          <a:stretch>
            <a:fillRect/>
          </a:stretch>
        </p:blipFill>
        <p:spPr>
          <a:xfrm>
            <a:off x="5096175" y="3332550"/>
            <a:ext cx="2588401" cy="145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Imbalanced dataset challenge</a:t>
            </a:r>
            <a:endParaRPr/>
          </a:p>
        </p:txBody>
      </p:sp>
      <p:pic>
        <p:nvPicPr>
          <p:cNvPr id="137" name="Google Shape;137;p24"/>
          <p:cNvPicPr preferRelativeResize="0"/>
          <p:nvPr/>
        </p:nvPicPr>
        <p:blipFill>
          <a:blip r:embed="rId3">
            <a:alphaModFix/>
          </a:blip>
          <a:stretch>
            <a:fillRect/>
          </a:stretch>
        </p:blipFill>
        <p:spPr>
          <a:xfrm>
            <a:off x="1179663" y="1090975"/>
            <a:ext cx="6784668" cy="3821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1310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Naive Bayes</a:t>
            </a:r>
            <a:endParaRPr/>
          </a:p>
        </p:txBody>
      </p:sp>
      <p:pic>
        <p:nvPicPr>
          <p:cNvPr id="143" name="Google Shape;143;p25"/>
          <p:cNvPicPr preferRelativeResize="0"/>
          <p:nvPr/>
        </p:nvPicPr>
        <p:blipFill>
          <a:blip r:embed="rId3">
            <a:alphaModFix/>
          </a:blip>
          <a:stretch>
            <a:fillRect/>
          </a:stretch>
        </p:blipFill>
        <p:spPr>
          <a:xfrm>
            <a:off x="791400" y="796775"/>
            <a:ext cx="4665175" cy="4212600"/>
          </a:xfrm>
          <a:prstGeom prst="rect">
            <a:avLst/>
          </a:prstGeom>
          <a:noFill/>
          <a:ln>
            <a:noFill/>
          </a:ln>
        </p:spPr>
      </p:pic>
      <p:graphicFrame>
        <p:nvGraphicFramePr>
          <p:cNvPr id="144" name="Google Shape;144;p25"/>
          <p:cNvGraphicFramePr/>
          <p:nvPr/>
        </p:nvGraphicFramePr>
        <p:xfrm>
          <a:off x="5843575" y="2072425"/>
          <a:ext cx="2762100" cy="803533"/>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a:t>0.52</a:t>
                      </a:r>
                      <a:endParaRPr/>
                    </a:p>
                  </a:txBody>
                  <a:tcPr marL="91425" marR="91425" marT="91425" marB="91425"/>
                </a:tc>
                <a:tc>
                  <a:txBody>
                    <a:bodyPr/>
                    <a:lstStyle/>
                    <a:p>
                      <a:pPr marL="0" marR="0" lvl="0" indent="0" algn="l" rtl="0">
                        <a:lnSpc>
                          <a:spcPct val="100000"/>
                        </a:lnSpc>
                        <a:spcBef>
                          <a:spcPts val="0"/>
                        </a:spcBef>
                        <a:spcAft>
                          <a:spcPts val="0"/>
                        </a:spcAft>
                        <a:buNone/>
                      </a:pPr>
                      <a:r>
                        <a:rPr lang="en"/>
                        <a:t>24 ms </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994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700"/>
              <a:t>Modeling - NB - oversampling - uni and bi-grams</a:t>
            </a:r>
            <a:endParaRPr sz="2700"/>
          </a:p>
        </p:txBody>
      </p:sp>
      <p:pic>
        <p:nvPicPr>
          <p:cNvPr id="150" name="Google Shape;150;p26"/>
          <p:cNvPicPr preferRelativeResize="0"/>
          <p:nvPr/>
        </p:nvPicPr>
        <p:blipFill>
          <a:blip r:embed="rId3">
            <a:alphaModFix/>
          </a:blip>
          <a:stretch>
            <a:fillRect/>
          </a:stretch>
        </p:blipFill>
        <p:spPr>
          <a:xfrm>
            <a:off x="799275" y="796775"/>
            <a:ext cx="4610001" cy="4162799"/>
          </a:xfrm>
          <a:prstGeom prst="rect">
            <a:avLst/>
          </a:prstGeom>
          <a:noFill/>
          <a:ln>
            <a:noFill/>
          </a:ln>
        </p:spPr>
      </p:pic>
      <p:graphicFrame>
        <p:nvGraphicFramePr>
          <p:cNvPr id="151" name="Google Shape;151;p26"/>
          <p:cNvGraphicFramePr/>
          <p:nvPr/>
        </p:nvGraphicFramePr>
        <p:xfrm>
          <a:off x="5843575" y="2072425"/>
          <a:ext cx="2762100" cy="79242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0.58</a:t>
                      </a:r>
                      <a:endParaRPr/>
                    </a:p>
                  </a:txBody>
                  <a:tcPr marL="91425" marR="91425" marT="91425" marB="91425"/>
                </a:tc>
                <a:tc>
                  <a:txBody>
                    <a:bodyPr/>
                    <a:lstStyle/>
                    <a:p>
                      <a:pPr marL="0" lvl="0" indent="0" algn="l" rtl="0">
                        <a:spcBef>
                          <a:spcPts val="0"/>
                        </a:spcBef>
                        <a:spcAft>
                          <a:spcPts val="0"/>
                        </a:spcAft>
                        <a:buNone/>
                      </a:pPr>
                      <a:r>
                        <a:rPr lang="en"/>
                        <a:t>191ms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311700" y="1231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NB - oversampling - unigram</a:t>
            </a:r>
            <a:endParaRPr/>
          </a:p>
        </p:txBody>
      </p:sp>
      <p:pic>
        <p:nvPicPr>
          <p:cNvPr id="157" name="Google Shape;157;p27"/>
          <p:cNvPicPr preferRelativeResize="0"/>
          <p:nvPr/>
        </p:nvPicPr>
        <p:blipFill>
          <a:blip r:embed="rId3">
            <a:alphaModFix/>
          </a:blip>
          <a:stretch>
            <a:fillRect/>
          </a:stretch>
        </p:blipFill>
        <p:spPr>
          <a:xfrm>
            <a:off x="783475" y="833975"/>
            <a:ext cx="4612474" cy="4165024"/>
          </a:xfrm>
          <a:prstGeom prst="rect">
            <a:avLst/>
          </a:prstGeom>
          <a:noFill/>
          <a:ln>
            <a:noFill/>
          </a:ln>
        </p:spPr>
      </p:pic>
      <p:graphicFrame>
        <p:nvGraphicFramePr>
          <p:cNvPr id="158" name="Google Shape;158;p27"/>
          <p:cNvGraphicFramePr/>
          <p:nvPr/>
        </p:nvGraphicFramePr>
        <p:xfrm>
          <a:off x="5843575" y="2072425"/>
          <a:ext cx="2762100" cy="79242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0.6359</a:t>
                      </a:r>
                      <a:endParaRPr/>
                    </a:p>
                  </a:txBody>
                  <a:tcPr marL="91425" marR="91425" marT="91425" marB="91425"/>
                </a:tc>
                <a:tc>
                  <a:txBody>
                    <a:bodyPr/>
                    <a:lstStyle/>
                    <a:p>
                      <a:pPr marL="0" lvl="0" indent="0" algn="l" rtl="0">
                        <a:spcBef>
                          <a:spcPts val="0"/>
                        </a:spcBef>
                        <a:spcAft>
                          <a:spcPts val="0"/>
                        </a:spcAft>
                        <a:buNone/>
                      </a:pPr>
                      <a:r>
                        <a:rPr lang="en"/>
                        <a:t>158ms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311700" y="1152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Modeling - Random Forest</a:t>
            </a:r>
            <a:endParaRPr/>
          </a:p>
        </p:txBody>
      </p:sp>
      <p:pic>
        <p:nvPicPr>
          <p:cNvPr id="164" name="Google Shape;164;p28"/>
          <p:cNvPicPr preferRelativeResize="0"/>
          <p:nvPr/>
        </p:nvPicPr>
        <p:blipFill>
          <a:blip r:embed="rId3">
            <a:alphaModFix/>
          </a:blip>
          <a:stretch>
            <a:fillRect/>
          </a:stretch>
        </p:blipFill>
        <p:spPr>
          <a:xfrm>
            <a:off x="964950" y="867775"/>
            <a:ext cx="4609950" cy="4162749"/>
          </a:xfrm>
          <a:prstGeom prst="rect">
            <a:avLst/>
          </a:prstGeom>
          <a:noFill/>
          <a:ln>
            <a:noFill/>
          </a:ln>
        </p:spPr>
      </p:pic>
      <p:graphicFrame>
        <p:nvGraphicFramePr>
          <p:cNvPr id="165" name="Google Shape;165;p28"/>
          <p:cNvGraphicFramePr/>
          <p:nvPr/>
        </p:nvGraphicFramePr>
        <p:xfrm>
          <a:off x="5843575" y="2072425"/>
          <a:ext cx="2762100" cy="803533"/>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a:t>0.6147</a:t>
                      </a:r>
                      <a:endParaRPr/>
                    </a:p>
                  </a:txBody>
                  <a:tcPr marL="91425" marR="91425" marT="91425" marB="91425"/>
                </a:tc>
                <a:tc>
                  <a:txBody>
                    <a:bodyPr/>
                    <a:lstStyle/>
                    <a:p>
                      <a:pPr marL="0" lvl="0" indent="0" algn="l" rtl="0">
                        <a:lnSpc>
                          <a:spcPct val="115000"/>
                        </a:lnSpc>
                        <a:spcBef>
                          <a:spcPts val="0"/>
                        </a:spcBef>
                        <a:spcAft>
                          <a:spcPts val="0"/>
                        </a:spcAft>
                        <a:buNone/>
                      </a:pPr>
                      <a:r>
                        <a:rPr lang="en"/>
                        <a:t>4.58s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836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Modeling - RF - oversampling - uni and bi-grams</a:t>
            </a:r>
            <a:endParaRPr sz="2800"/>
          </a:p>
        </p:txBody>
      </p:sp>
      <p:pic>
        <p:nvPicPr>
          <p:cNvPr id="172" name="Google Shape;172;p29"/>
          <p:cNvPicPr preferRelativeResize="0"/>
          <p:nvPr/>
        </p:nvPicPr>
        <p:blipFill>
          <a:blip r:embed="rId3">
            <a:alphaModFix/>
          </a:blip>
          <a:stretch>
            <a:fillRect/>
          </a:stretch>
        </p:blipFill>
        <p:spPr>
          <a:xfrm>
            <a:off x="781499" y="709776"/>
            <a:ext cx="4784953" cy="4320774"/>
          </a:xfrm>
          <a:prstGeom prst="rect">
            <a:avLst/>
          </a:prstGeom>
          <a:noFill/>
          <a:ln>
            <a:noFill/>
          </a:ln>
        </p:spPr>
      </p:pic>
      <p:graphicFrame>
        <p:nvGraphicFramePr>
          <p:cNvPr id="173" name="Google Shape;173;p29"/>
          <p:cNvGraphicFramePr/>
          <p:nvPr/>
        </p:nvGraphicFramePr>
        <p:xfrm>
          <a:off x="5843575" y="2072425"/>
          <a:ext cx="2762100" cy="77721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50">
                          <a:highlight>
                            <a:srgbClr val="FFFFFF"/>
                          </a:highlight>
                        </a:rPr>
                        <a:t>0.6342</a:t>
                      </a:r>
                      <a:endParaRPr/>
                    </a:p>
                  </a:txBody>
                  <a:tcPr marL="91425" marR="91425" marT="91425" marB="91425"/>
                </a:tc>
                <a:tc>
                  <a:txBody>
                    <a:bodyPr/>
                    <a:lstStyle/>
                    <a:p>
                      <a:pPr marL="0" lvl="0" indent="0" algn="l" rtl="0">
                        <a:lnSpc>
                          <a:spcPct val="115000"/>
                        </a:lnSpc>
                        <a:spcBef>
                          <a:spcPts val="0"/>
                        </a:spcBef>
                        <a:spcAft>
                          <a:spcPts val="0"/>
                        </a:spcAft>
                        <a:buNone/>
                      </a:pPr>
                      <a:r>
                        <a:rPr lang="en" sz="1050">
                          <a:highlight>
                            <a:srgbClr val="FFFFFF"/>
                          </a:highlight>
                        </a:rPr>
                        <a:t>31.3 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8367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Modeling - RF - oversampling - uni gram</a:t>
            </a:r>
            <a:endParaRPr sz="2800"/>
          </a:p>
        </p:txBody>
      </p:sp>
      <p:pic>
        <p:nvPicPr>
          <p:cNvPr id="180" name="Google Shape;180;p30"/>
          <p:cNvPicPr preferRelativeResize="0"/>
          <p:nvPr/>
        </p:nvPicPr>
        <p:blipFill>
          <a:blip r:embed="rId3">
            <a:alphaModFix/>
          </a:blip>
          <a:stretch>
            <a:fillRect/>
          </a:stretch>
        </p:blipFill>
        <p:spPr>
          <a:xfrm>
            <a:off x="718349" y="709775"/>
            <a:ext cx="4791766" cy="4326899"/>
          </a:xfrm>
          <a:prstGeom prst="rect">
            <a:avLst/>
          </a:prstGeom>
          <a:noFill/>
          <a:ln>
            <a:noFill/>
          </a:ln>
        </p:spPr>
      </p:pic>
      <p:graphicFrame>
        <p:nvGraphicFramePr>
          <p:cNvPr id="181" name="Google Shape;181;p30"/>
          <p:cNvGraphicFramePr/>
          <p:nvPr/>
        </p:nvGraphicFramePr>
        <p:xfrm>
          <a:off x="5843575" y="2072425"/>
          <a:ext cx="2762100" cy="77721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50">
                          <a:highlight>
                            <a:srgbClr val="FFFFFF"/>
                          </a:highlight>
                        </a:rPr>
                        <a:t>0.652</a:t>
                      </a:r>
                      <a:endParaRPr/>
                    </a:p>
                  </a:txBody>
                  <a:tcPr marL="91425" marR="91425" marT="91425" marB="91425"/>
                </a:tc>
                <a:tc>
                  <a:txBody>
                    <a:bodyPr/>
                    <a:lstStyle/>
                    <a:p>
                      <a:pPr marL="0" lvl="0" indent="0" algn="l" rtl="0">
                        <a:lnSpc>
                          <a:spcPct val="115000"/>
                        </a:lnSpc>
                        <a:spcBef>
                          <a:spcPts val="0"/>
                        </a:spcBef>
                        <a:spcAft>
                          <a:spcPts val="0"/>
                        </a:spcAft>
                        <a:buNone/>
                      </a:pPr>
                      <a:r>
                        <a:rPr lang="en" sz="1050">
                          <a:highlight>
                            <a:srgbClr val="FFFFFF"/>
                          </a:highlight>
                        </a:rPr>
                        <a:t>25.2 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224925" y="115225"/>
            <a:ext cx="8702944"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Modeling - SVC - oversampling - uni and bi-grams</a:t>
            </a:r>
            <a:endParaRPr sz="2800" dirty="0"/>
          </a:p>
        </p:txBody>
      </p:sp>
      <p:pic>
        <p:nvPicPr>
          <p:cNvPr id="187" name="Google Shape;187;p31"/>
          <p:cNvPicPr preferRelativeResize="0"/>
          <p:nvPr/>
        </p:nvPicPr>
        <p:blipFill>
          <a:blip r:embed="rId3">
            <a:alphaModFix/>
          </a:blip>
          <a:stretch>
            <a:fillRect/>
          </a:stretch>
        </p:blipFill>
        <p:spPr>
          <a:xfrm>
            <a:off x="799325" y="741325"/>
            <a:ext cx="4749982" cy="4289200"/>
          </a:xfrm>
          <a:prstGeom prst="rect">
            <a:avLst/>
          </a:prstGeom>
          <a:noFill/>
          <a:ln>
            <a:noFill/>
          </a:ln>
        </p:spPr>
      </p:pic>
      <p:graphicFrame>
        <p:nvGraphicFramePr>
          <p:cNvPr id="188" name="Google Shape;188;p31"/>
          <p:cNvGraphicFramePr/>
          <p:nvPr/>
        </p:nvGraphicFramePr>
        <p:xfrm>
          <a:off x="5843575" y="2072425"/>
          <a:ext cx="2762100" cy="77721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50">
                          <a:highlight>
                            <a:srgbClr val="FFFFFF"/>
                          </a:highlight>
                        </a:rPr>
                        <a:t>0.700</a:t>
                      </a:r>
                      <a:endParaRPr sz="1050">
                        <a:highlight>
                          <a:srgbClr val="FFFFFF"/>
                        </a:highlight>
                      </a:endParaRPr>
                    </a:p>
                  </a:txBody>
                  <a:tcPr marL="91425" marR="91425" marT="91425" marB="91425"/>
                </a:tc>
                <a:tc>
                  <a:txBody>
                    <a:bodyPr/>
                    <a:lstStyle/>
                    <a:p>
                      <a:pPr marL="0" lvl="0" indent="0" algn="l" rtl="0">
                        <a:lnSpc>
                          <a:spcPct val="115000"/>
                        </a:lnSpc>
                        <a:spcBef>
                          <a:spcPts val="0"/>
                        </a:spcBef>
                        <a:spcAft>
                          <a:spcPts val="0"/>
                        </a:spcAft>
                        <a:buNone/>
                      </a:pPr>
                      <a:r>
                        <a:rPr lang="en" sz="1050">
                          <a:highlight>
                            <a:srgbClr val="FFFFFF"/>
                          </a:highlight>
                        </a:rPr>
                        <a:t>1min 6s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Cuisine Classifier?</a:t>
            </a:r>
            <a:endParaRPr/>
          </a:p>
        </p:txBody>
      </p:sp>
      <p:pic>
        <p:nvPicPr>
          <p:cNvPr id="66" name="Google Shape;66;p14"/>
          <p:cNvPicPr preferRelativeResize="0"/>
          <p:nvPr/>
        </p:nvPicPr>
        <p:blipFill rotWithShape="1">
          <a:blip r:embed="rId3">
            <a:alphaModFix/>
          </a:blip>
          <a:srcRect l="21634" r="21995"/>
          <a:stretch/>
        </p:blipFill>
        <p:spPr>
          <a:xfrm>
            <a:off x="798450" y="1179150"/>
            <a:ext cx="3230925" cy="3821250"/>
          </a:xfrm>
          <a:prstGeom prst="rect">
            <a:avLst/>
          </a:prstGeom>
          <a:noFill/>
          <a:ln>
            <a:noFill/>
          </a:ln>
        </p:spPr>
      </p:pic>
      <p:pic>
        <p:nvPicPr>
          <p:cNvPr id="67" name="Google Shape;67;p14"/>
          <p:cNvPicPr preferRelativeResize="0"/>
          <p:nvPr/>
        </p:nvPicPr>
        <p:blipFill>
          <a:blip r:embed="rId4">
            <a:alphaModFix/>
          </a:blip>
          <a:stretch>
            <a:fillRect/>
          </a:stretch>
        </p:blipFill>
        <p:spPr>
          <a:xfrm>
            <a:off x="4649925" y="1504075"/>
            <a:ext cx="1841300" cy="2410923"/>
          </a:xfrm>
          <a:prstGeom prst="rect">
            <a:avLst/>
          </a:prstGeom>
          <a:noFill/>
          <a:ln>
            <a:noFill/>
          </a:ln>
        </p:spPr>
      </p:pic>
      <p:pic>
        <p:nvPicPr>
          <p:cNvPr id="68" name="Google Shape;68;p14"/>
          <p:cNvPicPr preferRelativeResize="0"/>
          <p:nvPr/>
        </p:nvPicPr>
        <p:blipFill>
          <a:blip r:embed="rId5">
            <a:alphaModFix/>
          </a:blip>
          <a:stretch>
            <a:fillRect/>
          </a:stretch>
        </p:blipFill>
        <p:spPr>
          <a:xfrm>
            <a:off x="6407650" y="2320375"/>
            <a:ext cx="1808200" cy="2410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title"/>
          </p:nvPr>
        </p:nvSpPr>
        <p:spPr>
          <a:xfrm>
            <a:off x="224925" y="1152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Modeling - SVC - oversampling - uni-gram</a:t>
            </a:r>
            <a:endParaRPr sz="2800"/>
          </a:p>
        </p:txBody>
      </p:sp>
      <p:pic>
        <p:nvPicPr>
          <p:cNvPr id="194" name="Google Shape;194;p32"/>
          <p:cNvPicPr preferRelativeResize="0"/>
          <p:nvPr/>
        </p:nvPicPr>
        <p:blipFill>
          <a:blip r:embed="rId3">
            <a:alphaModFix/>
          </a:blip>
          <a:stretch>
            <a:fillRect/>
          </a:stretch>
        </p:blipFill>
        <p:spPr>
          <a:xfrm>
            <a:off x="799275" y="741325"/>
            <a:ext cx="4758476" cy="4296876"/>
          </a:xfrm>
          <a:prstGeom prst="rect">
            <a:avLst/>
          </a:prstGeom>
          <a:noFill/>
          <a:ln>
            <a:noFill/>
          </a:ln>
        </p:spPr>
      </p:pic>
      <p:graphicFrame>
        <p:nvGraphicFramePr>
          <p:cNvPr id="195" name="Google Shape;195;p32"/>
          <p:cNvGraphicFramePr/>
          <p:nvPr/>
        </p:nvGraphicFramePr>
        <p:xfrm>
          <a:off x="5843575" y="2072425"/>
          <a:ext cx="2762100" cy="777210"/>
        </p:xfrm>
        <a:graphic>
          <a:graphicData uri="http://schemas.openxmlformats.org/drawingml/2006/table">
            <a:tbl>
              <a:tblPr>
                <a:noFill/>
                <a:tableStyleId>{F48F1367-6DDC-4695-97BD-45EC1FB9AF91}</a:tableStyleId>
              </a:tblPr>
              <a:tblGrid>
                <a:gridCol w="1381050">
                  <a:extLst>
                    <a:ext uri="{9D8B030D-6E8A-4147-A177-3AD203B41FA5}">
                      <a16:colId xmlns:a16="http://schemas.microsoft.com/office/drawing/2014/main" val="20000"/>
                    </a:ext>
                  </a:extLst>
                </a:gridCol>
                <a:gridCol w="13810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Test accuracy</a:t>
                      </a:r>
                      <a:endParaRPr/>
                    </a:p>
                  </a:txBody>
                  <a:tcPr marL="91425" marR="91425" marT="91425" marB="91425"/>
                </a:tc>
                <a:tc>
                  <a:txBody>
                    <a:bodyPr/>
                    <a:lstStyle/>
                    <a:p>
                      <a:pPr marL="0" lvl="0" indent="0" algn="l" rtl="0">
                        <a:spcBef>
                          <a:spcPts val="0"/>
                        </a:spcBef>
                        <a:spcAft>
                          <a:spcPts val="0"/>
                        </a:spcAft>
                        <a:buNone/>
                      </a:pPr>
                      <a:r>
                        <a:rPr lang="en"/>
                        <a:t>Training time</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0"/>
                        </a:spcAft>
                        <a:buNone/>
                      </a:pPr>
                      <a:r>
                        <a:rPr lang="en" sz="1050">
                          <a:highlight>
                            <a:srgbClr val="FFFFFF"/>
                          </a:highlight>
                        </a:rPr>
                        <a:t>0.6943</a:t>
                      </a:r>
                      <a:endParaRPr/>
                    </a:p>
                  </a:txBody>
                  <a:tcPr marL="91425" marR="91425" marT="91425" marB="91425"/>
                </a:tc>
                <a:tc>
                  <a:txBody>
                    <a:bodyPr/>
                    <a:lstStyle/>
                    <a:p>
                      <a:pPr marL="0" lvl="0" indent="0" algn="l" rtl="0">
                        <a:lnSpc>
                          <a:spcPct val="115000"/>
                        </a:lnSpc>
                        <a:spcBef>
                          <a:spcPts val="0"/>
                        </a:spcBef>
                        <a:spcAft>
                          <a:spcPts val="0"/>
                        </a:spcAft>
                        <a:buNone/>
                      </a:pPr>
                      <a:r>
                        <a:rPr lang="en" sz="1050">
                          <a:highlight>
                            <a:srgbClr val="FFFFFF"/>
                          </a:highlight>
                        </a:rPr>
                        <a:t>26.5 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3"/>
          <p:cNvSpPr txBox="1">
            <a:spLocks noGrp="1"/>
          </p:cNvSpPr>
          <p:nvPr>
            <p:ph type="title"/>
          </p:nvPr>
        </p:nvSpPr>
        <p:spPr>
          <a:xfrm>
            <a:off x="311700" y="60025"/>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Naive Bayes        vs.                 SVC</a:t>
            </a:r>
            <a:endParaRPr/>
          </a:p>
        </p:txBody>
      </p:sp>
      <p:pic>
        <p:nvPicPr>
          <p:cNvPr id="201" name="Google Shape;201;p33"/>
          <p:cNvPicPr preferRelativeResize="0"/>
          <p:nvPr/>
        </p:nvPicPr>
        <p:blipFill rotWithShape="1">
          <a:blip r:embed="rId3">
            <a:alphaModFix/>
          </a:blip>
          <a:srcRect r="9477"/>
          <a:stretch/>
        </p:blipFill>
        <p:spPr>
          <a:xfrm>
            <a:off x="247075" y="791200"/>
            <a:ext cx="4162776" cy="4152575"/>
          </a:xfrm>
          <a:prstGeom prst="rect">
            <a:avLst/>
          </a:prstGeom>
          <a:noFill/>
          <a:ln>
            <a:noFill/>
          </a:ln>
        </p:spPr>
      </p:pic>
      <p:pic>
        <p:nvPicPr>
          <p:cNvPr id="202" name="Google Shape;202;p33"/>
          <p:cNvPicPr preferRelativeResize="0"/>
          <p:nvPr/>
        </p:nvPicPr>
        <p:blipFill>
          <a:blip r:embed="rId4">
            <a:alphaModFix/>
          </a:blip>
          <a:stretch>
            <a:fillRect/>
          </a:stretch>
        </p:blipFill>
        <p:spPr>
          <a:xfrm>
            <a:off x="4469450" y="828325"/>
            <a:ext cx="4557575" cy="41154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xfrm>
            <a:off x="351150" y="1152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Evaluation: k-fold cross validation</a:t>
            </a:r>
            <a:endParaRPr/>
          </a:p>
        </p:txBody>
      </p:sp>
      <p:pic>
        <p:nvPicPr>
          <p:cNvPr id="208" name="Google Shape;208;p34"/>
          <p:cNvPicPr preferRelativeResize="0"/>
          <p:nvPr/>
        </p:nvPicPr>
        <p:blipFill>
          <a:blip r:embed="rId3">
            <a:alphaModFix/>
          </a:blip>
          <a:stretch>
            <a:fillRect/>
          </a:stretch>
        </p:blipFill>
        <p:spPr>
          <a:xfrm>
            <a:off x="0" y="948975"/>
            <a:ext cx="4504499" cy="3831650"/>
          </a:xfrm>
          <a:prstGeom prst="rect">
            <a:avLst/>
          </a:prstGeom>
          <a:noFill/>
          <a:ln>
            <a:noFill/>
          </a:ln>
        </p:spPr>
      </p:pic>
      <p:pic>
        <p:nvPicPr>
          <p:cNvPr id="209" name="Google Shape;209;p34"/>
          <p:cNvPicPr preferRelativeResize="0"/>
          <p:nvPr/>
        </p:nvPicPr>
        <p:blipFill>
          <a:blip r:embed="rId4">
            <a:alphaModFix/>
          </a:blip>
          <a:stretch>
            <a:fillRect/>
          </a:stretch>
        </p:blipFill>
        <p:spPr>
          <a:xfrm>
            <a:off x="4556225" y="980525"/>
            <a:ext cx="4460675" cy="3736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 Do</a:t>
            </a:r>
            <a:endParaRPr/>
          </a:p>
        </p:txBody>
      </p:sp>
      <p:sp>
        <p:nvSpPr>
          <p:cNvPr id="220" name="Google Shape;220;p3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b="1"/>
          </a:p>
          <a:p>
            <a:pPr marL="457200" lvl="0" indent="-323850" algn="l" rtl="0">
              <a:spcBef>
                <a:spcPts val="800"/>
              </a:spcBef>
              <a:spcAft>
                <a:spcPts val="0"/>
              </a:spcAft>
              <a:buSzPts val="1500"/>
              <a:buChar char="●"/>
            </a:pPr>
            <a:r>
              <a:rPr lang="en" sz="1500"/>
              <a:t>MORE CLEANING TO DATA</a:t>
            </a:r>
            <a:endParaRPr sz="1500"/>
          </a:p>
          <a:p>
            <a:pPr marL="457200" lvl="0" indent="-323850" algn="l" rtl="0">
              <a:spcBef>
                <a:spcPts val="0"/>
              </a:spcBef>
              <a:spcAft>
                <a:spcPts val="0"/>
              </a:spcAft>
              <a:buSzPts val="1500"/>
              <a:buChar char="●"/>
            </a:pPr>
            <a:r>
              <a:rPr lang="en" sz="1500"/>
              <a:t>COLLECT MORE HIGH-QUALITY DATA</a:t>
            </a:r>
            <a:endParaRPr sz="1500"/>
          </a:p>
          <a:p>
            <a:pPr marL="457200" lvl="0" indent="-323850" algn="l" rtl="0">
              <a:spcBef>
                <a:spcPts val="0"/>
              </a:spcBef>
              <a:spcAft>
                <a:spcPts val="0"/>
              </a:spcAft>
              <a:buSzPts val="1500"/>
              <a:buChar char="●"/>
            </a:pPr>
            <a:r>
              <a:rPr lang="en" sz="1500"/>
              <a:t>KEEP TRAINING THE MODELS WITH MORE DATA</a:t>
            </a:r>
            <a:endParaRPr sz="1500"/>
          </a:p>
          <a:p>
            <a:pPr marL="457200" lvl="0" indent="-323850" algn="l" rtl="0">
              <a:spcBef>
                <a:spcPts val="0"/>
              </a:spcBef>
              <a:spcAft>
                <a:spcPts val="0"/>
              </a:spcAft>
              <a:buSzPts val="1500"/>
              <a:buChar char="●"/>
            </a:pPr>
            <a:r>
              <a:rPr lang="en" sz="1500"/>
              <a:t>EXPLORE DATA WITH MORE MACHINE LEARNING MODELS AND DEEP LEARNING MODELS</a:t>
            </a:r>
            <a:endParaRPr sz="1500"/>
          </a:p>
          <a:p>
            <a:pPr marL="457200" lvl="0" indent="-323850" algn="l" rtl="0">
              <a:spcBef>
                <a:spcPts val="0"/>
              </a:spcBef>
              <a:spcAft>
                <a:spcPts val="0"/>
              </a:spcAft>
              <a:buSzPts val="1500"/>
              <a:buChar char="●"/>
            </a:pPr>
            <a:r>
              <a:rPr lang="en" sz="1500"/>
              <a:t>FEATURE ENGINEERING WITH WORD EMBEDDINGS</a:t>
            </a:r>
            <a:endParaRPr sz="1500"/>
          </a:p>
          <a:p>
            <a:pPr marL="457200" lvl="0" indent="-323850" algn="l" rtl="0">
              <a:spcBef>
                <a:spcPts val="0"/>
              </a:spcBef>
              <a:spcAft>
                <a:spcPts val="0"/>
              </a:spcAft>
              <a:buSzPts val="1500"/>
              <a:buChar char="●"/>
            </a:pPr>
            <a:r>
              <a:rPr lang="en" sz="1500"/>
              <a:t>HYPER PARAMETER TUNING</a:t>
            </a:r>
            <a:endParaRPr sz="1500"/>
          </a:p>
          <a:p>
            <a:pPr marL="457200" lvl="0" indent="-323850" algn="l" rtl="0">
              <a:spcBef>
                <a:spcPts val="0"/>
              </a:spcBef>
              <a:spcAft>
                <a:spcPts val="0"/>
              </a:spcAft>
              <a:buSzPts val="1500"/>
              <a:buChar char="●"/>
            </a:pPr>
            <a:r>
              <a:rPr lang="en" sz="1500"/>
              <a:t>ADD MORE STYLES AND VISUALISATIONS TO FRONT END</a:t>
            </a:r>
            <a:endParaRPr sz="15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sz="3600"/>
              <a:t>THANK YOU!</a:t>
            </a:r>
            <a:endParaRPr/>
          </a:p>
        </p:txBody>
      </p:sp>
      <p:pic>
        <p:nvPicPr>
          <p:cNvPr id="226" name="Google Shape;226;p37" descr="Overhead shot of red raspberries in white teacup on a wooden table."/>
          <p:cNvPicPr preferRelativeResize="0"/>
          <p:nvPr/>
        </p:nvPicPr>
        <p:blipFill rotWithShape="1">
          <a:blip r:embed="rId3">
            <a:alphaModFix/>
          </a:blip>
          <a:srcRect l="49586" r="8893" b="16957"/>
          <a:stretch/>
        </p:blipFill>
        <p:spPr>
          <a:xfrm flipH="1">
            <a:off x="3" y="0"/>
            <a:ext cx="4571997" cy="514350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248600" y="1999275"/>
            <a:ext cx="2808000" cy="75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Q&amp;A</a:t>
            </a:r>
            <a:endParaRPr sz="3000"/>
          </a:p>
        </p:txBody>
      </p:sp>
      <p:sp>
        <p:nvSpPr>
          <p:cNvPr id="232" name="Google Shape;232;p38"/>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233" name="Google Shape;233;p38" descr="Closeup of green beans in a wooden basket"/>
          <p:cNvPicPr preferRelativeResize="0"/>
          <p:nvPr/>
        </p:nvPicPr>
        <p:blipFill rotWithShape="1">
          <a:blip r:embed="rId3">
            <a:alphaModFix/>
          </a:blip>
          <a:srcRect l="23908"/>
          <a:stretch/>
        </p:blipFill>
        <p:spPr>
          <a:xfrm>
            <a:off x="3272325" y="0"/>
            <a:ext cx="587212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not reinvent the wheel...</a:t>
            </a:r>
            <a:endParaRPr/>
          </a:p>
        </p:txBody>
      </p:sp>
      <p:pic>
        <p:nvPicPr>
          <p:cNvPr id="74" name="Google Shape;74;p15"/>
          <p:cNvPicPr preferRelativeResize="0"/>
          <p:nvPr/>
        </p:nvPicPr>
        <p:blipFill>
          <a:blip r:embed="rId3">
            <a:alphaModFix/>
          </a:blip>
          <a:stretch>
            <a:fillRect/>
          </a:stretch>
        </p:blipFill>
        <p:spPr>
          <a:xfrm>
            <a:off x="801650" y="1017450"/>
            <a:ext cx="3705454" cy="3821250"/>
          </a:xfrm>
          <a:prstGeom prst="rect">
            <a:avLst/>
          </a:prstGeom>
          <a:noFill/>
          <a:ln>
            <a:noFill/>
          </a:ln>
        </p:spPr>
      </p:pic>
      <p:sp>
        <p:nvSpPr>
          <p:cNvPr id="75" name="Google Shape;75;p15"/>
          <p:cNvSpPr txBox="1"/>
          <p:nvPr/>
        </p:nvSpPr>
        <p:spPr>
          <a:xfrm>
            <a:off x="4772500" y="2147975"/>
            <a:ext cx="3819600" cy="12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Source: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100"/>
              <a:t>https://cloud.google.com/natural-language/docs/categories</a:t>
            </a:r>
            <a:endParaRPr>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NLP Pipeline</a:t>
            </a:r>
            <a:endParaRPr/>
          </a:p>
        </p:txBody>
      </p:sp>
      <p:sp>
        <p:nvSpPr>
          <p:cNvPr id="81" name="Google Shape;81;p16"/>
          <p:cNvSpPr txBox="1"/>
          <p:nvPr/>
        </p:nvSpPr>
        <p:spPr>
          <a:xfrm>
            <a:off x="3980175" y="4325600"/>
            <a:ext cx="4662900" cy="49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Lato"/>
                <a:ea typeface="Lato"/>
                <a:cs typeface="Lato"/>
                <a:sym typeface="Lato"/>
              </a:rPr>
              <a:t>Source: </a:t>
            </a:r>
            <a:r>
              <a:rPr lang="en" sz="1200" i="1">
                <a:solidFill>
                  <a:srgbClr val="333333"/>
                </a:solidFill>
                <a:highlight>
                  <a:srgbClr val="FFFFFF"/>
                </a:highlight>
                <a:latin typeface="Times New Roman"/>
                <a:ea typeface="Times New Roman"/>
                <a:cs typeface="Times New Roman"/>
                <a:sym typeface="Times New Roman"/>
              </a:rPr>
              <a:t>Practical Natural Language Processing</a:t>
            </a:r>
            <a:r>
              <a:rPr lang="en" sz="1200">
                <a:solidFill>
                  <a:srgbClr val="333333"/>
                </a:solidFill>
                <a:highlight>
                  <a:srgbClr val="FFFFFF"/>
                </a:highlight>
                <a:latin typeface="Times New Roman"/>
                <a:ea typeface="Times New Roman"/>
                <a:cs typeface="Times New Roman"/>
                <a:sym typeface="Times New Roman"/>
              </a:rPr>
              <a:t> by Sowmya Vajjala, Bodhisattwa Majumder, Anuj Gupta, and Harshit Surana (O’Reilly)</a:t>
            </a:r>
            <a:endParaRPr sz="1200">
              <a:latin typeface="Lato"/>
              <a:ea typeface="Lato"/>
              <a:cs typeface="Lato"/>
              <a:sym typeface="Lato"/>
            </a:endParaRPr>
          </a:p>
        </p:txBody>
      </p:sp>
      <p:pic>
        <p:nvPicPr>
          <p:cNvPr id="82" name="Google Shape;82;p16"/>
          <p:cNvPicPr preferRelativeResize="0"/>
          <p:nvPr/>
        </p:nvPicPr>
        <p:blipFill>
          <a:blip r:embed="rId3">
            <a:alphaModFix/>
          </a:blip>
          <a:stretch>
            <a:fillRect/>
          </a:stretch>
        </p:blipFill>
        <p:spPr>
          <a:xfrm>
            <a:off x="500938" y="1169850"/>
            <a:ext cx="8142137" cy="3003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Acquisition</a:t>
            </a:r>
            <a:endParaRPr/>
          </a:p>
        </p:txBody>
      </p:sp>
      <p:sp>
        <p:nvSpPr>
          <p:cNvPr id="88" name="Google Shape;88;p17"/>
          <p:cNvSpPr txBox="1"/>
          <p:nvPr/>
        </p:nvSpPr>
        <p:spPr>
          <a:xfrm>
            <a:off x="5750625" y="2147975"/>
            <a:ext cx="2462100" cy="12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Source:</a:t>
            </a:r>
            <a:endParaRPr>
              <a:latin typeface="Lato"/>
              <a:ea typeface="Lato"/>
              <a:cs typeface="Lato"/>
              <a:sym typeface="Lato"/>
            </a:endParaRPr>
          </a:p>
          <a:p>
            <a:pPr marL="0" lvl="0" indent="0" algn="l" rtl="0">
              <a:spcBef>
                <a:spcPts val="0"/>
              </a:spcBef>
              <a:spcAft>
                <a:spcPts val="0"/>
              </a:spcAft>
              <a:buNone/>
            </a:pPr>
            <a:endParaRPr>
              <a:latin typeface="Lato"/>
              <a:ea typeface="Lato"/>
              <a:cs typeface="Lato"/>
              <a:sym typeface="Lato"/>
            </a:endParaRPr>
          </a:p>
          <a:p>
            <a:pPr marL="0" lvl="0" indent="0" algn="l" rtl="0">
              <a:spcBef>
                <a:spcPts val="0"/>
              </a:spcBef>
              <a:spcAft>
                <a:spcPts val="0"/>
              </a:spcAft>
              <a:buNone/>
            </a:pPr>
            <a:r>
              <a:rPr lang="en" sz="1100"/>
              <a:t>https://www.bbc.co.uk/food/cuisines</a:t>
            </a:r>
            <a:endParaRPr>
              <a:latin typeface="Lato"/>
              <a:ea typeface="Lato"/>
              <a:cs typeface="Lato"/>
              <a:sym typeface="Lato"/>
            </a:endParaRPr>
          </a:p>
        </p:txBody>
      </p:sp>
      <p:pic>
        <p:nvPicPr>
          <p:cNvPr id="89" name="Google Shape;89;p17"/>
          <p:cNvPicPr preferRelativeResize="0"/>
          <p:nvPr/>
        </p:nvPicPr>
        <p:blipFill>
          <a:blip r:embed="rId3">
            <a:alphaModFix/>
          </a:blip>
          <a:stretch>
            <a:fillRect/>
          </a:stretch>
        </p:blipFill>
        <p:spPr>
          <a:xfrm>
            <a:off x="1020900" y="1068675"/>
            <a:ext cx="4310405" cy="3821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Cleaning and Pre-Processing</a:t>
            </a:r>
            <a:endParaRPr/>
          </a:p>
        </p:txBody>
      </p:sp>
      <p:pic>
        <p:nvPicPr>
          <p:cNvPr id="95" name="Google Shape;95;p18"/>
          <p:cNvPicPr preferRelativeResize="0"/>
          <p:nvPr/>
        </p:nvPicPr>
        <p:blipFill rotWithShape="1">
          <a:blip r:embed="rId3">
            <a:alphaModFix/>
          </a:blip>
          <a:srcRect l="6628" t="6898" r="11228"/>
          <a:stretch/>
        </p:blipFill>
        <p:spPr>
          <a:xfrm>
            <a:off x="1751513" y="1079275"/>
            <a:ext cx="5640974" cy="3715625"/>
          </a:xfrm>
          <a:prstGeom prst="rect">
            <a:avLst/>
          </a:prstGeom>
          <a:noFill/>
          <a:ln>
            <a:noFill/>
          </a:ln>
        </p:spPr>
      </p:pic>
      <p:sp>
        <p:nvSpPr>
          <p:cNvPr id="96" name="Google Shape;96;p18"/>
          <p:cNvSpPr txBox="1"/>
          <p:nvPr/>
        </p:nvSpPr>
        <p:spPr>
          <a:xfrm>
            <a:off x="3204150" y="4713450"/>
            <a:ext cx="5801100" cy="38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Lato"/>
                <a:ea typeface="Lato"/>
                <a:cs typeface="Lato"/>
                <a:sym typeface="Lato"/>
              </a:rPr>
              <a:t>Image source: https://www.bbc.co.uk/food/recipes/californian_sourdough_59703</a:t>
            </a:r>
            <a:endParaRPr sz="11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Cleaning and Pre-Processing</a:t>
            </a:r>
            <a:endParaRPr/>
          </a:p>
        </p:txBody>
      </p:sp>
      <p:pic>
        <p:nvPicPr>
          <p:cNvPr id="102" name="Google Shape;102;p19"/>
          <p:cNvPicPr preferRelativeResize="0"/>
          <p:nvPr/>
        </p:nvPicPr>
        <p:blipFill>
          <a:blip r:embed="rId3">
            <a:alphaModFix/>
          </a:blip>
          <a:stretch>
            <a:fillRect/>
          </a:stretch>
        </p:blipFill>
        <p:spPr>
          <a:xfrm>
            <a:off x="152413" y="1051800"/>
            <a:ext cx="8839200" cy="725606"/>
          </a:xfrm>
          <a:prstGeom prst="rect">
            <a:avLst/>
          </a:prstGeom>
          <a:noFill/>
          <a:ln>
            <a:noFill/>
          </a:ln>
        </p:spPr>
      </p:pic>
      <p:pic>
        <p:nvPicPr>
          <p:cNvPr id="103" name="Google Shape;103;p19"/>
          <p:cNvPicPr preferRelativeResize="0"/>
          <p:nvPr/>
        </p:nvPicPr>
        <p:blipFill>
          <a:blip r:embed="rId4">
            <a:alphaModFix/>
          </a:blip>
          <a:stretch>
            <a:fillRect/>
          </a:stretch>
        </p:blipFill>
        <p:spPr>
          <a:xfrm>
            <a:off x="2581911" y="1805400"/>
            <a:ext cx="6336339" cy="725600"/>
          </a:xfrm>
          <a:prstGeom prst="rect">
            <a:avLst/>
          </a:prstGeom>
          <a:noFill/>
          <a:ln>
            <a:noFill/>
          </a:ln>
        </p:spPr>
      </p:pic>
      <p:pic>
        <p:nvPicPr>
          <p:cNvPr id="104" name="Google Shape;104;p19"/>
          <p:cNvPicPr preferRelativeResize="0"/>
          <p:nvPr/>
        </p:nvPicPr>
        <p:blipFill>
          <a:blip r:embed="rId5">
            <a:alphaModFix/>
          </a:blip>
          <a:stretch>
            <a:fillRect/>
          </a:stretch>
        </p:blipFill>
        <p:spPr>
          <a:xfrm>
            <a:off x="235325" y="2693038"/>
            <a:ext cx="5283779" cy="569425"/>
          </a:xfrm>
          <a:prstGeom prst="rect">
            <a:avLst/>
          </a:prstGeom>
          <a:noFill/>
          <a:ln>
            <a:noFill/>
          </a:ln>
        </p:spPr>
      </p:pic>
      <p:pic>
        <p:nvPicPr>
          <p:cNvPr id="105" name="Google Shape;105;p19"/>
          <p:cNvPicPr preferRelativeResize="0"/>
          <p:nvPr/>
        </p:nvPicPr>
        <p:blipFill>
          <a:blip r:embed="rId6">
            <a:alphaModFix/>
          </a:blip>
          <a:stretch>
            <a:fillRect/>
          </a:stretch>
        </p:blipFill>
        <p:spPr>
          <a:xfrm>
            <a:off x="2195000" y="3424500"/>
            <a:ext cx="6690620" cy="725600"/>
          </a:xfrm>
          <a:prstGeom prst="rect">
            <a:avLst/>
          </a:prstGeom>
          <a:noFill/>
          <a:ln>
            <a:noFill/>
          </a:ln>
        </p:spPr>
      </p:pic>
      <p:pic>
        <p:nvPicPr>
          <p:cNvPr id="106" name="Google Shape;106;p19"/>
          <p:cNvPicPr preferRelativeResize="0"/>
          <p:nvPr/>
        </p:nvPicPr>
        <p:blipFill>
          <a:blip r:embed="rId7">
            <a:alphaModFix/>
          </a:blip>
          <a:stretch>
            <a:fillRect/>
          </a:stretch>
        </p:blipFill>
        <p:spPr>
          <a:xfrm>
            <a:off x="152425" y="4259675"/>
            <a:ext cx="5848350" cy="6227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Cleaning and Pre-Processing</a:t>
            </a:r>
            <a:endParaRPr/>
          </a:p>
        </p:txBody>
      </p:sp>
      <p:sp>
        <p:nvSpPr>
          <p:cNvPr id="112" name="Google Shape;112;p20"/>
          <p:cNvSpPr txBox="1">
            <a:spLocks noGrp="1"/>
          </p:cNvSpPr>
          <p:nvPr>
            <p:ph type="body" idx="1"/>
          </p:nvPr>
        </p:nvSpPr>
        <p:spPr>
          <a:xfrm>
            <a:off x="311700" y="1625050"/>
            <a:ext cx="8520600" cy="2636100"/>
          </a:xfrm>
          <a:prstGeom prst="rect">
            <a:avLst/>
          </a:prstGeom>
        </p:spPr>
        <p:txBody>
          <a:bodyPr spcFirstLastPara="1" wrap="square" lIns="91425" tIns="91425" rIns="91425" bIns="91425" anchor="t" anchorCtr="0">
            <a:noAutofit/>
          </a:bodyPr>
          <a:lstStyle/>
          <a:p>
            <a:pPr marL="914400" lvl="0" indent="-342900" algn="l" rtl="0">
              <a:lnSpc>
                <a:spcPct val="150000"/>
              </a:lnSpc>
              <a:spcBef>
                <a:spcPts val="0"/>
              </a:spcBef>
              <a:spcAft>
                <a:spcPts val="0"/>
              </a:spcAft>
              <a:buSzPts val="1800"/>
              <a:buChar char="●"/>
            </a:pPr>
            <a:r>
              <a:rPr lang="en"/>
              <a:t>Word tokenization</a:t>
            </a:r>
            <a:endParaRPr/>
          </a:p>
          <a:p>
            <a:pPr marL="914400" lvl="0" indent="-342900" algn="l" rtl="0">
              <a:lnSpc>
                <a:spcPct val="150000"/>
              </a:lnSpc>
              <a:spcBef>
                <a:spcPts val="0"/>
              </a:spcBef>
              <a:spcAft>
                <a:spcPts val="0"/>
              </a:spcAft>
              <a:buSzPts val="1800"/>
              <a:buChar char="●"/>
            </a:pPr>
            <a:r>
              <a:rPr lang="en"/>
              <a:t>Remove stop words</a:t>
            </a:r>
            <a:endParaRPr/>
          </a:p>
          <a:p>
            <a:pPr marL="914400" lvl="0" indent="-342900" algn="l" rtl="0">
              <a:lnSpc>
                <a:spcPct val="150000"/>
              </a:lnSpc>
              <a:spcBef>
                <a:spcPts val="0"/>
              </a:spcBef>
              <a:spcAft>
                <a:spcPts val="0"/>
              </a:spcAft>
              <a:buSzPts val="1800"/>
              <a:buChar char="●"/>
            </a:pPr>
            <a:r>
              <a:rPr lang="en"/>
              <a:t>Stemming/Lemmatization</a:t>
            </a:r>
            <a:endParaRPr/>
          </a:p>
          <a:p>
            <a:pPr marL="914400" lvl="0" indent="-342900" algn="l" rtl="0">
              <a:lnSpc>
                <a:spcPct val="150000"/>
              </a:lnSpc>
              <a:spcBef>
                <a:spcPts val="0"/>
              </a:spcBef>
              <a:spcAft>
                <a:spcPts val="0"/>
              </a:spcAft>
              <a:buSzPts val="1800"/>
              <a:buChar char="●"/>
            </a:pPr>
            <a:r>
              <a:rPr lang="en"/>
              <a:t>Bags of Words and </a:t>
            </a:r>
            <a:endParaRPr/>
          </a:p>
          <a:p>
            <a:pPr marL="914400" lvl="0" indent="-342900" algn="l" rtl="0">
              <a:lnSpc>
                <a:spcPct val="150000"/>
              </a:lnSpc>
              <a:spcBef>
                <a:spcPts val="0"/>
              </a:spcBef>
              <a:spcAft>
                <a:spcPts val="0"/>
              </a:spcAft>
              <a:buSzPts val="1800"/>
              <a:buChar char="●"/>
            </a:pPr>
            <a:r>
              <a:rPr lang="en"/>
              <a:t>Bags of Bi-Grams to further reduce features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Cleaning and Pre-Processing</a:t>
            </a:r>
            <a:endParaRPr/>
          </a:p>
        </p:txBody>
      </p:sp>
      <p:pic>
        <p:nvPicPr>
          <p:cNvPr id="118" name="Google Shape;118;p21"/>
          <p:cNvPicPr preferRelativeResize="0"/>
          <p:nvPr/>
        </p:nvPicPr>
        <p:blipFill>
          <a:blip r:embed="rId3">
            <a:alphaModFix/>
          </a:blip>
          <a:stretch>
            <a:fillRect/>
          </a:stretch>
        </p:blipFill>
        <p:spPr>
          <a:xfrm>
            <a:off x="711200" y="1067325"/>
            <a:ext cx="5796750" cy="3705425"/>
          </a:xfrm>
          <a:prstGeom prst="rect">
            <a:avLst/>
          </a:prstGeom>
          <a:noFill/>
          <a:ln>
            <a:noFill/>
          </a:ln>
        </p:spPr>
      </p:pic>
    </p:spTree>
  </p:cSld>
  <p:clrMapOvr>
    <a:masterClrMapping/>
  </p:clrMapOvr>
</p:sld>
</file>

<file path=ppt/theme/theme1.xml><?xml version="1.0" encoding="utf-8"?>
<a:theme xmlns:a="http://schemas.openxmlformats.org/drawingml/2006/main"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1168</Words>
  <Application>Microsoft Office PowerPoint</Application>
  <PresentationFormat>On-screen Show (16:9)</PresentationFormat>
  <Paragraphs>101</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Times New Roman</vt:lpstr>
      <vt:lpstr>Playfair Display</vt:lpstr>
      <vt:lpstr>Lato</vt:lpstr>
      <vt:lpstr>Coral</vt:lpstr>
      <vt:lpstr>Cuisine Classifier with NLP and ML</vt:lpstr>
      <vt:lpstr>Why Cuisine Classifier?</vt:lpstr>
      <vt:lpstr>To not reinvent the wheel...</vt:lpstr>
      <vt:lpstr>NLP Pipeline</vt:lpstr>
      <vt:lpstr>Data Acquisition</vt:lpstr>
      <vt:lpstr>Text Cleaning and Pre-Processing</vt:lpstr>
      <vt:lpstr>Text Cleaning and Pre-Processing</vt:lpstr>
      <vt:lpstr>Text Cleaning and Pre-Processing</vt:lpstr>
      <vt:lpstr>Text Cleaning and Pre-Processing</vt:lpstr>
      <vt:lpstr>Text Cleaning and Pre-Processing</vt:lpstr>
      <vt:lpstr>Feature Engineering</vt:lpstr>
      <vt:lpstr>Modeling - Imbalanced dataset challenge</vt:lpstr>
      <vt:lpstr>Modeling - Naive Bayes</vt:lpstr>
      <vt:lpstr>Modeling - NB - oversampling - uni and bi-grams</vt:lpstr>
      <vt:lpstr>Modeling - NB - oversampling - unigram</vt:lpstr>
      <vt:lpstr>Modeling - Random Forest</vt:lpstr>
      <vt:lpstr>Modeling - RF - oversampling - uni and bi-grams</vt:lpstr>
      <vt:lpstr>Modeling - RF - oversampling - uni gram</vt:lpstr>
      <vt:lpstr>Modeling - SVC - oversampling - uni and bi-grams</vt:lpstr>
      <vt:lpstr>Modeling - SVC - oversampling - uni-gram</vt:lpstr>
      <vt:lpstr>          Naive Bayes        vs.                 SVC</vt:lpstr>
      <vt:lpstr>Evaluation: k-fold cross validation</vt:lpstr>
      <vt:lpstr>Demo</vt:lpstr>
      <vt:lpstr>To Do</vt:lpstr>
      <vt:lpstr>PowerPoint Presentation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Cuisine Classifier with NLP and ML</dc:title>
  <cp:lastModifiedBy>Thao Ha</cp:lastModifiedBy>
  <cp:revision>3</cp:revision>
  <dcterms:modified xsi:type="dcterms:W3CDTF">2020-10-31T04:45:55Z</dcterms:modified>
</cp:coreProperties>
</file>